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8" r:id="rId4"/>
    <p:sldId id="257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-20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04C979-C59D-6347-9BCB-A64FE51527C3}" type="datetimeFigureOut">
              <a:rPr lang="en-US" smtClean="0"/>
              <a:t>10/4/10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83664F-EF87-3B4F-8CBB-494E5FC119E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See:</a:t>
            </a:r>
            <a:r>
              <a:rPr lang="en-US" baseline="0" dirty="0" smtClean="0"/>
              <a:t> Freshman Writing Course Objective, English 015, Penn State University, Department of English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3664F-EF87-3B4F-8CBB-494E5FC119E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See: </a:t>
            </a:r>
            <a:r>
              <a:rPr lang="en-US" dirty="0" err="1" smtClean="0"/>
              <a:t>Silvae</a:t>
            </a:r>
            <a:r>
              <a:rPr lang="en-US" dirty="0" smtClean="0"/>
              <a:t> </a:t>
            </a:r>
            <a:r>
              <a:rPr lang="en-US" dirty="0" err="1" smtClean="0"/>
              <a:t>Rhetoricae</a:t>
            </a:r>
            <a:r>
              <a:rPr lang="en-US" dirty="0" smtClean="0"/>
              <a:t> at BYU,</a:t>
            </a:r>
            <a:r>
              <a:rPr lang="en-US" baseline="0" dirty="0" smtClean="0"/>
              <a:t> W. </a:t>
            </a:r>
            <a:r>
              <a:rPr lang="en-US" baseline="0" dirty="0" err="1" smtClean="0"/>
              <a:t>Jost’s</a:t>
            </a:r>
            <a:r>
              <a:rPr lang="en-US" baseline="0" dirty="0" smtClean="0"/>
              <a:t> “Teaching the Topics: Character, Rhetoric, and Liberal Education” in Rhetoric Society Quarterly (1991)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3664F-EF87-3B4F-8CBB-494E5FC119E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4A97-82D2-4C41-9241-72C4AC29CD7B}" type="datetimeFigureOut">
              <a:rPr lang="en-US" smtClean="0"/>
              <a:t>10/4/10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BD77A-C1C7-0A45-AAFA-FFAB215E8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4A97-82D2-4C41-9241-72C4AC29CD7B}" type="datetimeFigureOut">
              <a:rPr lang="en-US" smtClean="0"/>
              <a:t>10/4/10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BD77A-C1C7-0A45-AAFA-FFAB215E8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4A97-82D2-4C41-9241-72C4AC29CD7B}" type="datetimeFigureOut">
              <a:rPr lang="en-US" smtClean="0"/>
              <a:t>10/4/10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BD77A-C1C7-0A45-AAFA-FFAB215E8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4A97-82D2-4C41-9241-72C4AC29CD7B}" type="datetimeFigureOut">
              <a:rPr lang="en-US" smtClean="0"/>
              <a:t>10/4/10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BD77A-C1C7-0A45-AAFA-FFAB215E8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4A97-82D2-4C41-9241-72C4AC29CD7B}" type="datetimeFigureOut">
              <a:rPr lang="en-US" smtClean="0"/>
              <a:t>10/4/10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BD77A-C1C7-0A45-AAFA-FFAB215E8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4A97-82D2-4C41-9241-72C4AC29CD7B}" type="datetimeFigureOut">
              <a:rPr lang="en-US" smtClean="0"/>
              <a:t>10/4/10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BD77A-C1C7-0A45-AAFA-FFAB215E8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4A97-82D2-4C41-9241-72C4AC29CD7B}" type="datetimeFigureOut">
              <a:rPr lang="en-US" smtClean="0"/>
              <a:t>10/4/10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BD77A-C1C7-0A45-AAFA-FFAB215E8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4A97-82D2-4C41-9241-72C4AC29CD7B}" type="datetimeFigureOut">
              <a:rPr lang="en-US" smtClean="0"/>
              <a:t>10/4/10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BD77A-C1C7-0A45-AAFA-FFAB215E8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4A97-82D2-4C41-9241-72C4AC29CD7B}" type="datetimeFigureOut">
              <a:rPr lang="en-US" smtClean="0"/>
              <a:t>10/4/10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BD77A-C1C7-0A45-AAFA-FFAB215E8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4A97-82D2-4C41-9241-72C4AC29CD7B}" type="datetimeFigureOut">
              <a:rPr lang="en-US" smtClean="0"/>
              <a:t>10/4/10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BD77A-C1C7-0A45-AAFA-FFAB215E8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4A97-82D2-4C41-9241-72C4AC29CD7B}" type="datetimeFigureOut">
              <a:rPr lang="en-US" smtClean="0"/>
              <a:t>10/4/10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BD77A-C1C7-0A45-AAFA-FFAB215E8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84A97-82D2-4C41-9241-72C4AC29CD7B}" type="datetimeFigureOut">
              <a:rPr lang="en-US" smtClean="0"/>
              <a:t>10/4/10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BD77A-C1C7-0A45-AAFA-FFAB215E869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youtube.com/watch?v=teMlv3ripS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REVIEW: ARGUMENT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89150" y="4523892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The Argument Clinic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28064"/>
            <a:ext cx="8358823" cy="533210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How should you begin? (also called what is the </a:t>
            </a:r>
            <a:r>
              <a:rPr lang="en-US" b="1" dirty="0" smtClean="0"/>
              <a:t>STASIS</a:t>
            </a:r>
            <a:r>
              <a:rPr lang="en-US" dirty="0" smtClean="0"/>
              <a:t> of the argument)</a:t>
            </a:r>
          </a:p>
          <a:p>
            <a:r>
              <a:rPr lang="en-US" dirty="0" smtClean="0"/>
              <a:t>Ask what type of question at issue and basic requirements needed (i.e. sort out what type of argument to make):</a:t>
            </a:r>
          </a:p>
          <a:p>
            <a:pPr lvl="1"/>
            <a:r>
              <a:rPr lang="en-US" sz="3097" b="1" dirty="0" smtClean="0"/>
              <a:t>Fact or probable fact:</a:t>
            </a:r>
          </a:p>
          <a:p>
            <a:pPr lvl="1">
              <a:buNone/>
            </a:pPr>
            <a:r>
              <a:rPr lang="en-US" dirty="0" smtClean="0"/>
              <a:t>	What is the case?</a:t>
            </a:r>
          </a:p>
          <a:p>
            <a:pPr lvl="1">
              <a:buNone/>
            </a:pPr>
            <a:r>
              <a:rPr lang="en-US" dirty="0"/>
              <a:t>	</a:t>
            </a:r>
            <a:r>
              <a:rPr lang="en-US" dirty="0" smtClean="0"/>
              <a:t>(questions of: DESCRIPTION, ANALYSIS, DEFINITION, COMPARISON, CAUSE(S)/EFFECT(S), CONSEQUENCES; IMPLICATIONS; SIGNIFICANCE)</a:t>
            </a:r>
          </a:p>
          <a:p>
            <a:pPr lvl="1"/>
            <a:r>
              <a:rPr lang="en-US" sz="3097" b="1" dirty="0" smtClean="0"/>
              <a:t>Quality: </a:t>
            </a:r>
          </a:p>
          <a:p>
            <a:pPr lvl="1">
              <a:buNone/>
            </a:pPr>
            <a:r>
              <a:rPr lang="en-US" dirty="0"/>
              <a:t>	</a:t>
            </a:r>
            <a:r>
              <a:rPr lang="en-US" dirty="0" smtClean="0"/>
              <a:t>How should we judge it? </a:t>
            </a:r>
          </a:p>
          <a:p>
            <a:pPr lvl="1">
              <a:buNone/>
            </a:pPr>
            <a:r>
              <a:rPr lang="en-US" dirty="0"/>
              <a:t>	</a:t>
            </a:r>
            <a:r>
              <a:rPr lang="en-US" dirty="0" smtClean="0"/>
              <a:t>(questions of: EVALUATION– PRAGMATIC, ETHICAL, AESTHETIC)</a:t>
            </a:r>
          </a:p>
          <a:p>
            <a:pPr lvl="1"/>
            <a:r>
              <a:rPr lang="en-US" sz="3097" b="1" dirty="0" smtClean="0"/>
              <a:t>Action: </a:t>
            </a:r>
          </a:p>
          <a:p>
            <a:pPr lvl="1">
              <a:buNone/>
            </a:pPr>
            <a:r>
              <a:rPr lang="en-US" dirty="0"/>
              <a:t>	</a:t>
            </a:r>
            <a:r>
              <a:rPr lang="en-US" dirty="0" smtClean="0"/>
              <a:t>What should we do?</a:t>
            </a:r>
          </a:p>
          <a:p>
            <a:pPr lvl="1">
              <a:buNone/>
            </a:pPr>
            <a:r>
              <a:rPr lang="en-US" dirty="0" smtClean="0"/>
              <a:t>	(questions of: POLICY, PROPOSAL, PROBLEM-SOLUTION)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TOPICS</a:t>
            </a:r>
            <a:endParaRPr lang="en-US" dirty="0"/>
          </a:p>
        </p:txBody>
      </p:sp>
      <p:sp>
        <p:nvSpPr>
          <p:cNvPr id="4" name="Vertical Text Placeholder 3"/>
          <p:cNvSpPr>
            <a:spLocks noGrp="1"/>
          </p:cNvSpPr>
          <p:nvPr>
            <p:ph type="body" orient="vert" idx="1"/>
          </p:nvPr>
        </p:nvSpPr>
        <p:spPr>
          <a:xfrm>
            <a:off x="457200" y="1815855"/>
            <a:ext cx="7483124" cy="4654781"/>
          </a:xfrm>
        </p:spPr>
        <p:txBody>
          <a:bodyPr vert="horz">
            <a:normAutofit/>
          </a:bodyPr>
          <a:lstStyle/>
          <a:p>
            <a:r>
              <a:rPr lang="en-US" dirty="0" smtClean="0"/>
              <a:t>the topics are the “places” the </a:t>
            </a:r>
            <a:r>
              <a:rPr lang="en-US" dirty="0" err="1" smtClean="0"/>
              <a:t>rhetor</a:t>
            </a:r>
            <a:r>
              <a:rPr lang="en-US" dirty="0" smtClean="0"/>
              <a:t> turns to to discover what to say</a:t>
            </a:r>
          </a:p>
          <a:p>
            <a:r>
              <a:rPr lang="en-US" dirty="0" smtClean="0"/>
              <a:t>there are those that express or generate issues (MATERIAL)</a:t>
            </a:r>
          </a:p>
          <a:p>
            <a:r>
              <a:rPr lang="en-US" dirty="0" smtClean="0"/>
              <a:t>and those that provide only the “form” of the argument (FORMAL)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V. SPECIAL</a:t>
            </a:r>
            <a:endParaRPr lang="en-US" dirty="0"/>
          </a:p>
        </p:txBody>
      </p:sp>
      <p:sp>
        <p:nvSpPr>
          <p:cNvPr id="7" name="Vertical Text Placeholder 3"/>
          <p:cNvSpPr txBox="1">
            <a:spLocks/>
          </p:cNvSpPr>
          <p:nvPr/>
        </p:nvSpPr>
        <p:spPr>
          <a:xfrm>
            <a:off x="304363" y="1417638"/>
            <a:ext cx="8606117" cy="4953598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800100" lvl="1" indent="-342900">
              <a:spcBef>
                <a:spcPct val="20000"/>
              </a:spcBef>
              <a:buFont typeface="Arial"/>
              <a:buChar char="•"/>
            </a:pPr>
            <a:r>
              <a:rPr lang="en-US" sz="5053" b="1" dirty="0" smtClean="0"/>
              <a:t>COMMON TOPICS: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kumimoji="0" lang="en-US" sz="5053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applicable</a:t>
            </a:r>
            <a:r>
              <a:rPr kumimoji="0" lang="en-US" sz="5053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all subjects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en-US" sz="5053" baseline="0" dirty="0" smtClean="0"/>
              <a:t>e.g. more/less, possible/impossible,</a:t>
            </a:r>
            <a:r>
              <a:rPr lang="en-US" sz="5053" dirty="0" smtClean="0"/>
              <a:t> past/future fact, and the premises or assumptions that come from these headings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en-US" sz="5053" dirty="0" smtClean="0"/>
              <a:t>definition, division, comparison, relationship, circumstance, testimony 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</a:pPr>
            <a:r>
              <a:rPr lang="en-US" sz="5053" b="1" dirty="0" smtClean="0"/>
              <a:t>SPECIAL TOPICS: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en-US" sz="5053" dirty="0" smtClean="0"/>
              <a:t>having to do with specific, independent areas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en-US" sz="5053" dirty="0" smtClean="0"/>
              <a:t>deliberative, judicial, ceremonial 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en-US" sz="5053" dirty="0" smtClean="0"/>
              <a:t>Deliberative: good. unworthy. advantageous. disadvantageous.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en-US" sz="5053" dirty="0" smtClean="0"/>
              <a:t>Judicial: justice (right). injustice (wrong).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en-US" sz="5053" dirty="0" smtClean="0"/>
              <a:t>Ceremonial: virtue (the noble). vice (the base). 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TOPICS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3984" y="1973298"/>
            <a:ext cx="7542816" cy="2831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3200" dirty="0" smtClean="0"/>
              <a:t>A MORE CURRENT WAY OF EXAMINING THESE: </a:t>
            </a:r>
          </a:p>
          <a:p>
            <a:pPr>
              <a:buFont typeface="Arial"/>
              <a:buChar char="•"/>
            </a:pPr>
            <a:r>
              <a:rPr lang="en-US" sz="3200" dirty="0" smtClean="0"/>
              <a:t> “commonplaces”</a:t>
            </a:r>
          </a:p>
          <a:p>
            <a:pPr>
              <a:buFont typeface="Arial"/>
              <a:buChar char="•"/>
            </a:pPr>
            <a:r>
              <a:rPr lang="en-US" sz="3200" dirty="0" smtClean="0"/>
              <a:t> assumptions about the structure of reality</a:t>
            </a:r>
          </a:p>
          <a:p>
            <a:pPr>
              <a:buFont typeface="Arial"/>
              <a:buChar char="•"/>
            </a:pPr>
            <a:r>
              <a:rPr lang="en-US" sz="3200" dirty="0" smtClean="0"/>
              <a:t> assumptions about hierarchies of value</a:t>
            </a:r>
          </a:p>
          <a:p>
            <a:pPr>
              <a:buFont typeface="Arial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349</Words>
  <Application>Microsoft Macintosh PowerPoint</Application>
  <PresentationFormat>On-screen Show (4:3)</PresentationFormat>
  <Paragraphs>38</Paragraphs>
  <Slides>5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REVIEW: ARGUMENT</vt:lpstr>
      <vt:lpstr>INVENTION</vt:lpstr>
      <vt:lpstr>THE TOPICS</vt:lpstr>
      <vt:lpstr>COMMON V. SPECIAL</vt:lpstr>
      <vt:lpstr>SPECIAL TOPICS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REVIEW: ARGUMENT</dc:title>
  <dc:creator>Lisa Cohen</dc:creator>
  <cp:lastModifiedBy>Lisa Cohen</cp:lastModifiedBy>
  <cp:revision>4</cp:revision>
  <dcterms:created xsi:type="dcterms:W3CDTF">2010-10-05T02:39:24Z</dcterms:created>
  <dcterms:modified xsi:type="dcterms:W3CDTF">2010-10-05T03:46:53Z</dcterms:modified>
</cp:coreProperties>
</file>